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59" r:id="rId3"/>
    <p:sldId id="278" r:id="rId4"/>
    <p:sldId id="260" r:id="rId5"/>
    <p:sldId id="261" r:id="rId6"/>
    <p:sldId id="262" r:id="rId7"/>
    <p:sldId id="266" r:id="rId8"/>
    <p:sldId id="265" r:id="rId9"/>
    <p:sldId id="267" r:id="rId10"/>
    <p:sldId id="264" r:id="rId11"/>
    <p:sldId id="268" r:id="rId12"/>
    <p:sldId id="269" r:id="rId13"/>
    <p:sldId id="270" r:id="rId14"/>
    <p:sldId id="271" r:id="rId15"/>
    <p:sldId id="272" r:id="rId16"/>
    <p:sldId id="273" r:id="rId17"/>
    <p:sldId id="275" r:id="rId18"/>
    <p:sldId id="276" r:id="rId19"/>
    <p:sldId id="27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DE2ED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355" autoAdjust="0"/>
  </p:normalViewPr>
  <p:slideViewPr>
    <p:cSldViewPr>
      <p:cViewPr varScale="1">
        <p:scale>
          <a:sx n="65" d="100"/>
          <a:sy n="65" d="100"/>
        </p:scale>
        <p:origin x="-141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F966E-DBBA-4189-9EE9-94653353670A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84761-D810-4D42-B20E-1C3B984E4E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8044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84761-D810-4D42-B20E-1C3B984E4E5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7840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84761-D810-4D42-B20E-1C3B984E4E5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3619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84761-D810-4D42-B20E-1C3B984E4E5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0169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84761-D810-4D42-B20E-1C3B984E4E5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47764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84761-D810-4D42-B20E-1C3B984E4E5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5761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3C5AF-E193-4ED5-9035-C157AA68249D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415D0-879D-4212-82DA-1070EBD9E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0634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3C5AF-E193-4ED5-9035-C157AA68249D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415D0-879D-4212-82DA-1070EBD9E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7260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3C5AF-E193-4ED5-9035-C157AA68249D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415D0-879D-4212-82DA-1070EBD9E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01872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3C5AF-E193-4ED5-9035-C157AA68249D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415D0-879D-4212-82DA-1070EBD9E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8841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3C5AF-E193-4ED5-9035-C157AA68249D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415D0-879D-4212-82DA-1070EBD9E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4149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3C5AF-E193-4ED5-9035-C157AA68249D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415D0-879D-4212-82DA-1070EBD9E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709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3C5AF-E193-4ED5-9035-C157AA68249D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415D0-879D-4212-82DA-1070EBD9E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4535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3C5AF-E193-4ED5-9035-C157AA68249D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415D0-879D-4212-82DA-1070EBD9E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7845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3C5AF-E193-4ED5-9035-C157AA68249D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415D0-879D-4212-82DA-1070EBD9E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1929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3C5AF-E193-4ED5-9035-C157AA68249D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415D0-879D-4212-82DA-1070EBD9E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1104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3C5AF-E193-4ED5-9035-C157AA68249D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415D0-879D-4212-82DA-1070EBD9E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944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3C5AF-E193-4ED5-9035-C157AA68249D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415D0-879D-4212-82DA-1070EBD9E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1855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9559" y="329140"/>
            <a:ext cx="4267200" cy="381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7275" y="4155411"/>
            <a:ext cx="4011769" cy="92333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atin typeface="NikoshBAN" pitchFamily="2" charset="0"/>
                <a:cs typeface="NikoshBAN" pitchFamily="2" charset="0"/>
              </a:rPr>
              <a:t>সবাইকে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atin typeface="NikoshBAN" pitchFamily="2" charset="0"/>
                <a:cs typeface="NikoshBAN" pitchFamily="2" charset="0"/>
              </a:rPr>
              <a:t>শুভেচ্ছা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6" y="469557"/>
            <a:ext cx="7979229" cy="5918886"/>
          </a:xfrm>
          <a:prstGeom prst="rect">
            <a:avLst/>
          </a:prstGeom>
        </p:spPr>
      </p:pic>
      <p:pic>
        <p:nvPicPr>
          <p:cNvPr id="5" name="Picture 4" descr="20161118_202433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5025749"/>
            <a:ext cx="8001000" cy="145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440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8400" y="609600"/>
            <a:ext cx="41148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s-IN" sz="4800" dirty="0" smtClean="0">
                <a:latin typeface="NikoshBAN" pitchFamily="2" charset="0"/>
                <a:cs typeface="NikoshBAN" pitchFamily="2" charset="0"/>
              </a:rPr>
              <a:t>পাঠ </a:t>
            </a:r>
            <a:r>
              <a:rPr lang="as-IN" sz="4800" dirty="0">
                <a:latin typeface="NikoshBAN" pitchFamily="2" charset="0"/>
                <a:cs typeface="NikoshBAN" pitchFamily="2" charset="0"/>
              </a:rPr>
              <a:t>পরিচিতি</a:t>
            </a:r>
          </a:p>
        </p:txBody>
      </p:sp>
      <p:sp>
        <p:nvSpPr>
          <p:cNvPr id="3" name="Rectangle 2"/>
          <p:cNvSpPr/>
          <p:nvPr/>
        </p:nvSpPr>
        <p:spPr>
          <a:xfrm>
            <a:off x="725510" y="5257800"/>
            <a:ext cx="7808890" cy="120032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as-IN" sz="24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কবিতাটিতে কবির ব্যক্তি অনুভূতি ও প্রকৃতির সৌন্দর্য বর্ণিত হয়েছে। এ কবিতায় প্রকৃতি ও মানবমনের সম্পর্কের একটি গুরুত্বপূর্ণ দিক তাৎপর্যময় অভিব্যক্তি পেয়েছে।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6301" y="1752601"/>
            <a:ext cx="6179899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8915" y="1752600"/>
            <a:ext cx="339568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4840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0976" y="542925"/>
            <a:ext cx="3962399" cy="318135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3410" y="542925"/>
            <a:ext cx="4037529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lowchart: Alternate Process 2"/>
          <p:cNvSpPr/>
          <p:nvPr/>
        </p:nvSpPr>
        <p:spPr>
          <a:xfrm>
            <a:off x="711558" y="609600"/>
            <a:ext cx="3352800" cy="2933700"/>
          </a:xfrm>
          <a:prstGeom prst="flowChartAlternateProcess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s-IN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সাধারণভাবে প্রকৃতির সোন্দর্য মানবমনের অফুরন্ত আনন্দের উৎস। বসন্ত- প্রকৃতির অপরূপ সৌন্দর্য যে কবিমনে আনন্দ শিহরণ এবং  তিনি তাকে ভাবে ছন্দে সুরে ফুটিয়ে তুলবেন সেটাই প্রত্যাশিত।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101" name="Picture 5" descr="E:\ইমেজ সুফিয়া কামাল\2009-11-19-20-53-59-080284100-sufia_kam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598" y="3886200"/>
            <a:ext cx="3962401" cy="240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87757" y="4210276"/>
            <a:ext cx="3200402" cy="230832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s-IN" sz="2400" dirty="0">
                <a:latin typeface="NikoshBAN" pitchFamily="2" charset="0"/>
                <a:cs typeface="NikoshBAN" pitchFamily="2" charset="0"/>
              </a:rPr>
              <a:t>কিন্তু কবিমন যদি  কোনো কারণে শোকাচ্ছন্ন কিংবা বেদনা- ভারাতুর থাকে তবে বসন্ত তার সমস্ত সৌন্দর্য  সত্ত্বেও কবির অন্তরকে স্পর্শ করতে পারে না ।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7397" y="493712"/>
            <a:ext cx="4066802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36775" y="723899"/>
            <a:ext cx="2590800" cy="276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889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ecagon 12"/>
          <p:cNvSpPr/>
          <p:nvPr/>
        </p:nvSpPr>
        <p:spPr>
          <a:xfrm>
            <a:off x="6066882" y="3581974"/>
            <a:ext cx="2514600" cy="2428093"/>
          </a:xfrm>
          <a:prstGeom prst="decag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s-IN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‘</a:t>
            </a:r>
            <a:r>
              <a:rPr lang="as-IN" sz="20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তাহারেই </a:t>
            </a:r>
            <a:r>
              <a:rPr lang="as-IN" sz="2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পড়ে</a:t>
            </a:r>
            <a:r>
              <a:rPr lang="en-US" sz="2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’</a:t>
            </a:r>
            <a:r>
              <a:rPr lang="as-IN" sz="2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as-IN" sz="20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মনে’ কবিতাটিকে আচ্ছন্ন করে আছে সেই রিক্ততার সুর </a:t>
            </a:r>
          </a:p>
        </p:txBody>
      </p:sp>
      <p:sp>
        <p:nvSpPr>
          <p:cNvPr id="14" name="Decagon 13"/>
          <p:cNvSpPr/>
          <p:nvPr/>
        </p:nvSpPr>
        <p:spPr>
          <a:xfrm>
            <a:off x="232927" y="3432406"/>
            <a:ext cx="2819400" cy="2548407"/>
          </a:xfrm>
          <a:prstGeom prst="decagon">
            <a:avLst/>
          </a:prstGeom>
          <a:ln/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s-IN" dirty="0"/>
              <a:t> </a:t>
            </a:r>
            <a:r>
              <a:rPr lang="as-IN" sz="20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তাঁর  ব্যক্তিজীবন </a:t>
            </a:r>
            <a:r>
              <a:rPr lang="as-IN" sz="2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ও</a:t>
            </a:r>
            <a:r>
              <a:rPr lang="en-US" sz="2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as-IN" sz="2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কাব্যসাধনার </a:t>
            </a:r>
            <a:r>
              <a:rPr lang="as-IN" sz="20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ক্ষেত্রে নেমে আসে এক দুসঃহ বিষণ্নতা। কবিমন আচ্ছন্ন হয়ে যায় রিক্ততার </a:t>
            </a:r>
            <a:r>
              <a:rPr lang="as-IN" sz="2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হাহাকারে</a:t>
            </a:r>
            <a:endParaRPr lang="as-IN" sz="20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Decagon 15"/>
          <p:cNvSpPr/>
          <p:nvPr/>
        </p:nvSpPr>
        <p:spPr>
          <a:xfrm>
            <a:off x="475479" y="679252"/>
            <a:ext cx="2362200" cy="2236817"/>
          </a:xfrm>
          <a:prstGeom prst="decagon">
            <a:avLst/>
          </a:prstGeom>
          <a:ln/>
        </p:spPr>
        <p:style>
          <a:lnRef idx="1">
            <a:schemeClr val="accent6"/>
          </a:lnRef>
          <a:fillRef idx="1001">
            <a:schemeClr val="lt2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s-IN" sz="20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 কবিতায় কবির ব্যক্তিজীবনের দুঃখময় ঘটননার ছায়াপাত </a:t>
            </a:r>
            <a:r>
              <a:rPr lang="as-IN" sz="2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ঘটেছে</a:t>
            </a:r>
            <a:endParaRPr lang="as-IN" sz="20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Decagon 16"/>
          <p:cNvSpPr/>
          <p:nvPr/>
        </p:nvSpPr>
        <p:spPr>
          <a:xfrm>
            <a:off x="5904648" y="533400"/>
            <a:ext cx="2839068" cy="2749778"/>
          </a:xfrm>
          <a:prstGeom prst="decag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s-IN" sz="20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তাঁর সাহিত্য- সাধনার  প্রধান সহায়ক ও উৎসদাতা স্বামী সৈয়দ নেহাল হোসেনের আকস্মিক মৃত্যুতে (১৯৩২) কবির জীবনে প্রচণ্ড শূন্যতা নেমে  </a:t>
            </a:r>
            <a:r>
              <a:rPr lang="as-IN" sz="2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আসে</a:t>
            </a:r>
            <a:endParaRPr lang="en-US" sz="20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6113" y="1066800"/>
            <a:ext cx="2838370" cy="3952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895600" y="5157989"/>
            <a:ext cx="3276600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as-IN" dirty="0" smtClean="0"/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সৈয়দ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as-IN" sz="3200" b="1" dirty="0" smtClean="0">
                <a:latin typeface="NikoshBAN" pitchFamily="2" charset="0"/>
                <a:cs typeface="NikoshBAN" pitchFamily="2" charset="0"/>
              </a:rPr>
              <a:t>নেহাল </a:t>
            </a:r>
            <a:r>
              <a:rPr lang="as-IN" sz="3200" b="1" dirty="0">
                <a:latin typeface="NikoshBAN" pitchFamily="2" charset="0"/>
                <a:cs typeface="NikoshBAN" pitchFamily="2" charset="0"/>
              </a:rPr>
              <a:t>হোসেন - ১৯২৪</a:t>
            </a:r>
          </a:p>
        </p:txBody>
      </p:sp>
    </p:spTree>
    <p:extLst>
      <p:ext uri="{BB962C8B-B14F-4D97-AF65-F5344CB8AC3E}">
        <p14:creationId xmlns:p14="http://schemas.microsoft.com/office/powerpoint/2010/main" xmlns="" val="288367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563451"/>
            <a:ext cx="7848600" cy="83099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as-IN" sz="2400" b="1" dirty="0">
                <a:latin typeface="NikoshBAN" pitchFamily="2" charset="0"/>
                <a:cs typeface="NikoshBAN" pitchFamily="2" charset="0"/>
              </a:rPr>
              <a:t>তাই বসন্ত এলেও উদাসীন কবির  অন্তর জুড়ে আছে রিক্ত শীতের করুণ বিদায়ের </a:t>
            </a:r>
            <a:r>
              <a:rPr lang="as-IN" sz="2400" b="1" dirty="0" smtClean="0">
                <a:latin typeface="NikoshBAN" pitchFamily="2" charset="0"/>
                <a:cs typeface="NikoshBAN" pitchFamily="2" charset="0"/>
              </a:rPr>
              <a:t>বেদনা</a:t>
            </a:r>
            <a:endParaRPr lang="as-IN" sz="24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86200"/>
            <a:ext cx="3047698" cy="2607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62600" y="3810000"/>
            <a:ext cx="2941157" cy="274320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47800"/>
            <a:ext cx="3658670" cy="2312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3581098" cy="2312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902013"/>
            <a:ext cx="1892627" cy="2113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2506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30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11588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798" y="602227"/>
            <a:ext cx="2477754" cy="1960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2743200"/>
            <a:ext cx="1427163" cy="62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18375" y="1419538"/>
            <a:ext cx="715260" cy="4616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as-IN" sz="2400" dirty="0">
                <a:latin typeface="NikoshBAN" pitchFamily="2" charset="0"/>
                <a:cs typeface="NikoshBAN" pitchFamily="2" charset="0"/>
              </a:rPr>
              <a:t>উন্মনা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9696" y="643025"/>
            <a:ext cx="2505075" cy="18966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6781800" y="1294368"/>
            <a:ext cx="6799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s-IN" sz="2400" dirty="0">
                <a:latin typeface="NikoshBAN" pitchFamily="2" charset="0"/>
                <a:cs typeface="NikoshBAN" pitchFamily="2" charset="0"/>
              </a:rPr>
              <a:t>অলখ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1437" y="642890"/>
            <a:ext cx="2511425" cy="18789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6248400" y="2574543"/>
            <a:ext cx="2286000" cy="461665"/>
          </a:xfrm>
          <a:prstGeom prst="rect">
            <a:avLst/>
          </a:prstGeom>
          <a:ln>
            <a:solidFill>
              <a:schemeClr val="tx2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as-IN" dirty="0"/>
              <a:t> </a:t>
            </a:r>
            <a:r>
              <a:rPr lang="as-IN" sz="2400" b="1" dirty="0">
                <a:latin typeface="NikoshBAN" pitchFamily="2" charset="0"/>
                <a:cs typeface="NikoshBAN" pitchFamily="2" charset="0"/>
              </a:rPr>
              <a:t>দৃষ্টির অগোচরে</a:t>
            </a:r>
          </a:p>
        </p:txBody>
      </p:sp>
      <p:sp>
        <p:nvSpPr>
          <p:cNvPr id="9" name="Rectangle 8"/>
          <p:cNvSpPr/>
          <p:nvPr/>
        </p:nvSpPr>
        <p:spPr>
          <a:xfrm>
            <a:off x="3733800" y="2638936"/>
            <a:ext cx="1905000" cy="461665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as-IN" sz="2400" b="1" dirty="0">
                <a:latin typeface="NikoshBAN" pitchFamily="2" charset="0"/>
                <a:cs typeface="NikoshBAN" pitchFamily="2" charset="0"/>
              </a:rPr>
              <a:t>অন্যমনস্ক</a:t>
            </a: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9676" y="5008834"/>
            <a:ext cx="1116013" cy="64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687" y="4094958"/>
            <a:ext cx="2477754" cy="18277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5943600"/>
            <a:ext cx="13716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743200" y="3276600"/>
            <a:ext cx="3581400" cy="707886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    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শব্দার্থ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টীকা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81749" y="4951951"/>
            <a:ext cx="731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s-IN" sz="2400" dirty="0">
                <a:latin typeface="NikoshBAN" pitchFamily="2" charset="0"/>
                <a:cs typeface="NikoshBAN" pitchFamily="2" charset="0"/>
              </a:rPr>
              <a:t>রচিয়া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8236" y="4122063"/>
            <a:ext cx="2395537" cy="18277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739245" y="6087417"/>
            <a:ext cx="1594755" cy="461665"/>
          </a:xfrm>
          <a:prstGeom prst="rect">
            <a:avLst/>
          </a:prstGeom>
          <a:ln>
            <a:solidFill>
              <a:schemeClr val="bg2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as-IN" sz="2400" b="1" dirty="0">
                <a:latin typeface="NikoshBAN" pitchFamily="2" charset="0"/>
                <a:cs typeface="NikoshBAN" pitchFamily="2" charset="0"/>
              </a:rPr>
              <a:t>রচনা করা</a:t>
            </a:r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515119"/>
            <a:ext cx="9810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4892" y="4093883"/>
            <a:ext cx="2359850" cy="18277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725695" y="6015510"/>
            <a:ext cx="1199105" cy="461665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as-IN" sz="2400" b="1" dirty="0">
                <a:latin typeface="NikoshBAN" pitchFamily="2" charset="0"/>
                <a:cs typeface="NikoshBAN" pitchFamily="2" charset="0"/>
              </a:rPr>
              <a:t>বাতাস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795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animBg="1"/>
      <p:bldP spid="10" grpId="0" animBg="1"/>
      <p:bldP spid="11" grpId="0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1265366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পুষ্পারতি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3230563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265366"/>
            <a:ext cx="10858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0418" y="598486"/>
            <a:ext cx="2847182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265366"/>
            <a:ext cx="12382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6360" y="572225"/>
            <a:ext cx="2584450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3133" y="4572000"/>
            <a:ext cx="132238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323" y="3505199"/>
            <a:ext cx="25368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198" y="3505199"/>
            <a:ext cx="2620202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9600" y="5983287"/>
            <a:ext cx="2666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2000" b="1" dirty="0">
                <a:latin typeface="NikoshBAN" pitchFamily="2" charset="0"/>
                <a:cs typeface="NikoshBAN" pitchFamily="2" charset="0"/>
              </a:rPr>
              <a:t>ফাগুন আসার সঙ্গে সঙ্গে প্রকৃতিতে বসন্ত এসেছে</a:t>
            </a:r>
          </a:p>
        </p:txBody>
      </p:sp>
      <p:sp>
        <p:nvSpPr>
          <p:cNvPr id="4" name="Rectangle 3"/>
          <p:cNvSpPr/>
          <p:nvPr/>
        </p:nvSpPr>
        <p:spPr>
          <a:xfrm>
            <a:off x="4047831" y="4423793"/>
            <a:ext cx="8098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s-IN" sz="2400" dirty="0">
                <a:latin typeface="NikoshBAN" pitchFamily="2" charset="0"/>
                <a:cs typeface="NikoshBAN" pitchFamily="2" charset="0"/>
              </a:rPr>
              <a:t>কুহেলী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4933" y="3505199"/>
            <a:ext cx="2561427" cy="3448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0368" y="4049143"/>
            <a:ext cx="110331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497123"/>
            <a:ext cx="2793777" cy="319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9938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1" y="990600"/>
            <a:ext cx="419100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as-IN" sz="4800" b="1" dirty="0">
                <a:latin typeface="NikoshBAN" pitchFamily="2" charset="0"/>
                <a:cs typeface="NikoshBAN" pitchFamily="2" charset="0"/>
              </a:rPr>
              <a:t>দলীয় কাজ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3200" y="2286000"/>
            <a:ext cx="3619500" cy="24669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" y="2799146"/>
            <a:ext cx="2209800" cy="1631216"/>
          </a:xfrm>
          <a:prstGeom prst="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গোলাপ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–</a:t>
            </a:r>
          </a:p>
          <a:p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কবি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পরিচিতি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সর্ম্পকে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দশটি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বাক্য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তৈরি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কর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0" y="2983812"/>
            <a:ext cx="2362200" cy="1261884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SutonnyMJ" pitchFamily="2" charset="0"/>
                <a:cs typeface="NikoshBAN" pitchFamily="2" charset="0"/>
              </a:rPr>
              <a:t>kvcjv</a:t>
            </a:r>
            <a:r>
              <a:rPr lang="en-US" sz="2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–</a:t>
            </a:r>
          </a:p>
          <a:p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পাঁচটি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শব্দের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অর্থ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লিখ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581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4600" y="533399"/>
            <a:ext cx="2209800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s-IN" sz="4400" dirty="0">
                <a:latin typeface="NikoshBAN" pitchFamily="2" charset="0"/>
                <a:cs typeface="NikoshBAN" pitchFamily="2" charset="0"/>
              </a:rPr>
              <a:t>মূল্যায়ন</a:t>
            </a:r>
          </a:p>
        </p:txBody>
      </p:sp>
      <p:sp>
        <p:nvSpPr>
          <p:cNvPr id="3" name="Horizontal Scroll 2"/>
          <p:cNvSpPr/>
          <p:nvPr/>
        </p:nvSpPr>
        <p:spPr>
          <a:xfrm>
            <a:off x="1143000" y="784691"/>
            <a:ext cx="7162800" cy="6066869"/>
          </a:xfrm>
          <a:prstGeom prst="horizontalScroll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 1.</a:t>
            </a:r>
            <a:r>
              <a:rPr lang="as-IN" sz="2400" dirty="0" smtClean="0">
                <a:latin typeface="NikoshBAN" pitchFamily="2" charset="0"/>
                <a:cs typeface="NikoshBAN" pitchFamily="2" charset="0"/>
              </a:rPr>
              <a:t>কবি কত খ্রিস্টাব্দে জন্ম গ্রহণ করেন ?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  <a:p>
            <a:pPr algn="just"/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 2.</a:t>
            </a:r>
            <a:r>
              <a:rPr lang="as-IN" sz="2400" dirty="0" smtClean="0">
                <a:latin typeface="NikoshBAN" pitchFamily="2" charset="0"/>
                <a:cs typeface="NikoshBAN" pitchFamily="2" charset="0"/>
              </a:rPr>
              <a:t> নারী আন্দোলনের অন্যতম পথিকৃৎ কে ?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  <a:p>
            <a:pPr algn="just"/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as-IN" sz="2400" dirty="0" smtClean="0">
                <a:latin typeface="NikoshBAN" pitchFamily="2" charset="0"/>
                <a:cs typeface="NikoshBAN" pitchFamily="2" charset="0"/>
              </a:rPr>
              <a:t>৩.কবির স্বামী কত খ্রিস্টাব্দে মৃত্যুবরণ করেন ?</a:t>
            </a:r>
            <a:endParaRPr lang="en-US" sz="2400" dirty="0" smtClean="0">
              <a:latin typeface="NikoshBAN" pitchFamily="2" charset="0"/>
              <a:cs typeface="NikoshBAN" pitchFamily="2" charset="0"/>
            </a:endParaRPr>
          </a:p>
          <a:p>
            <a:pPr algn="just"/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 ৪.কবির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পৈত্রিক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নিবাস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কোথায়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?</a:t>
            </a:r>
          </a:p>
          <a:p>
            <a:pPr algn="just"/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 5.‘তাহারেই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পড়ে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মনে’কবিতাটি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পত্রিকায়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প্রকাশিত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?</a:t>
            </a:r>
          </a:p>
          <a:p>
            <a:pPr algn="just"/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 6.</a:t>
            </a:r>
            <a:r>
              <a:rPr lang="as-IN" sz="2400" dirty="0" smtClean="0">
                <a:latin typeface="NikoshBAN" pitchFamily="2" charset="0"/>
                <a:cs typeface="NikoshBAN" pitchFamily="2" charset="0"/>
              </a:rPr>
              <a:t>কবি সুফিয়া কামালের গল্পগ্রন্থের নাম কী?</a:t>
            </a:r>
            <a:endParaRPr lang="en-US" sz="2400" dirty="0" smtClean="0">
              <a:latin typeface="NikoshBAN" pitchFamily="2" charset="0"/>
              <a:cs typeface="NikoshBAN" pitchFamily="2" charset="0"/>
            </a:endParaRPr>
          </a:p>
          <a:p>
            <a:pPr algn="just"/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 7.</a:t>
            </a:r>
            <a:r>
              <a:rPr lang="as-IN" sz="2400" dirty="0" smtClean="0">
                <a:latin typeface="NikoshBAN" pitchFamily="2" charset="0"/>
                <a:cs typeface="NikoshBAN" pitchFamily="2" charset="0"/>
              </a:rPr>
              <a:t>কবি </a:t>
            </a:r>
            <a:r>
              <a:rPr lang="as-IN" sz="2400" dirty="0">
                <a:latin typeface="NikoshBAN" pitchFamily="2" charset="0"/>
                <a:cs typeface="NikoshBAN" pitchFamily="2" charset="0"/>
              </a:rPr>
              <a:t>সুফিয়া কামালের উপাধি </a:t>
            </a:r>
            <a:r>
              <a:rPr lang="as-IN" sz="2400" dirty="0" smtClean="0">
                <a:latin typeface="NikoshBAN" pitchFamily="2" charset="0"/>
                <a:cs typeface="NikoshBAN" pitchFamily="2" charset="0"/>
              </a:rPr>
              <a:t>কী?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  <a:p>
            <a:pPr algn="just"/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 8.‘পুষ্পারতি’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শব্দের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অর্থ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?</a:t>
            </a:r>
          </a:p>
          <a:p>
            <a:pPr algn="just"/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 9.‘কুহেলী’ </a:t>
            </a:r>
            <a:r>
              <a:rPr lang="as-IN" sz="2400" dirty="0" smtClean="0">
                <a:latin typeface="NikoshBAN" pitchFamily="2" charset="0"/>
                <a:cs typeface="NikoshBAN" pitchFamily="2" charset="0"/>
              </a:rPr>
              <a:t>শব্দের </a:t>
            </a:r>
            <a:r>
              <a:rPr lang="as-IN" sz="2400" dirty="0">
                <a:latin typeface="NikoshBAN" pitchFamily="2" charset="0"/>
                <a:cs typeface="NikoshBAN" pitchFamily="2" charset="0"/>
              </a:rPr>
              <a:t>অর্থ কী</a:t>
            </a:r>
            <a:r>
              <a:rPr lang="as-IN" sz="2400" dirty="0" smtClean="0">
                <a:latin typeface="NikoshBAN" pitchFamily="2" charset="0"/>
                <a:cs typeface="NikoshBAN" pitchFamily="2" charset="0"/>
              </a:rPr>
              <a:t>?</a:t>
            </a:r>
            <a:endParaRPr lang="en-US" sz="2400" dirty="0" smtClean="0">
              <a:latin typeface="NikoshBAN" pitchFamily="2" charset="0"/>
              <a:cs typeface="NikoshBAN" pitchFamily="2" charset="0"/>
            </a:endParaRPr>
          </a:p>
          <a:p>
            <a:pPr algn="just"/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 10.</a:t>
            </a:r>
            <a:r>
              <a:rPr lang="as-IN" sz="2400" dirty="0" smtClean="0">
                <a:latin typeface="NikoshBAN" pitchFamily="2" charset="0"/>
                <a:cs typeface="NikoshBAN" pitchFamily="2" charset="0"/>
              </a:rPr>
              <a:t>‘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উত্তরী</a:t>
            </a:r>
            <a:r>
              <a:rPr lang="as-IN" sz="2400" dirty="0" smtClean="0">
                <a:latin typeface="NikoshBAN" pitchFamily="2" charset="0"/>
                <a:cs typeface="NikoshBAN" pitchFamily="2" charset="0"/>
              </a:rPr>
              <a:t>’ </a:t>
            </a:r>
            <a:r>
              <a:rPr lang="as-IN" sz="2400" dirty="0">
                <a:latin typeface="NikoshBAN" pitchFamily="2" charset="0"/>
                <a:cs typeface="NikoshBAN" pitchFamily="2" charset="0"/>
              </a:rPr>
              <a:t>শব্দের অর্থ কী</a:t>
            </a:r>
            <a:r>
              <a:rPr lang="as-IN" sz="2400" dirty="0" smtClean="0">
                <a:latin typeface="NikoshBAN" pitchFamily="2" charset="0"/>
                <a:cs typeface="NikoshBAN" pitchFamily="2" charset="0"/>
              </a:rPr>
              <a:t>?</a:t>
            </a:r>
            <a:endParaRPr lang="en-US" sz="2400" dirty="0" smtClean="0">
              <a:latin typeface="NikoshBAN" pitchFamily="2" charset="0"/>
              <a:cs typeface="NikoshBAN" pitchFamily="2" charset="0"/>
            </a:endParaRPr>
          </a:p>
          <a:p>
            <a:pPr algn="just"/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 ১1.</a:t>
            </a:r>
            <a:r>
              <a:rPr lang="as-IN" sz="2400" dirty="0" smtClean="0">
                <a:latin typeface="NikoshBAN" pitchFamily="2" charset="0"/>
                <a:cs typeface="NikoshBAN" pitchFamily="2" charset="0"/>
              </a:rPr>
              <a:t>‘তাহারেই </a:t>
            </a:r>
            <a:r>
              <a:rPr lang="as-IN" sz="2400" dirty="0">
                <a:latin typeface="NikoshBAN" pitchFamily="2" charset="0"/>
                <a:cs typeface="NikoshBAN" pitchFamily="2" charset="0"/>
              </a:rPr>
              <a:t>পড়ে মনে’কবিতাটি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জাতীয়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কবিতা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?</a:t>
            </a:r>
            <a:endParaRPr lang="as-IN" sz="2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9200" y="356145"/>
            <a:ext cx="2743200" cy="94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790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19374" y="588635"/>
            <a:ext cx="3333826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s-IN" sz="4400" dirty="0">
                <a:latin typeface="NikoshBAN" pitchFamily="2" charset="0"/>
                <a:cs typeface="NikoshBAN" pitchFamily="2" charset="0"/>
              </a:rPr>
              <a:t>বাড়ীর কাজ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0600" y="4572000"/>
            <a:ext cx="7315200" cy="95410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সুফিয়া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কামালের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জীবন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সাহিত্যকর্ম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সর্ম্পকে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নিবন্ধ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লিখবে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9806" y="1610861"/>
            <a:ext cx="3672289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821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609600"/>
            <a:ext cx="7086600" cy="34394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4191000"/>
            <a:ext cx="6629400" cy="1200329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ধন্যবাদ</a:t>
            </a:r>
            <a:r>
              <a:rPr lang="en-US" sz="7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সবাইকে</a:t>
            </a:r>
            <a:endParaRPr lang="en-US" sz="7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 descr="20161118_202433 (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06749"/>
            <a:ext cx="9144000" cy="145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914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1400" y="2193628"/>
            <a:ext cx="2057400" cy="1730086"/>
          </a:xfrm>
          <a:prstGeom prst="rect">
            <a:avLst/>
          </a:prstGeom>
        </p:spPr>
      </p:pic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810053872"/>
              </p:ext>
            </p:extLst>
          </p:nvPr>
        </p:nvGraphicFramePr>
        <p:xfrm>
          <a:off x="4114800" y="2667000"/>
          <a:ext cx="914400" cy="771525"/>
        </p:xfrm>
        <a:graphic>
          <a:graphicData uri="http://schemas.openxmlformats.org/presentationml/2006/ole">
            <p:oleObj spid="_x0000_s2081" name="Packager Shell Object" showAsIcon="1" r:id="rId5" imgW="914400" imgH="771480" progId="Package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93190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5826" y="990600"/>
            <a:ext cx="1644203" cy="16002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95600"/>
            <a:ext cx="7543800" cy="25908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295400" y="3207603"/>
            <a:ext cx="6194296" cy="83099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as-IN" sz="4800" b="1" dirty="0">
                <a:latin typeface="NikoshBAN" pitchFamily="2" charset="0"/>
                <a:cs typeface="NikoshBAN" pitchFamily="2" charset="0"/>
              </a:rPr>
              <a:t>আজকের পাঠ (কবিতা)</a:t>
            </a:r>
          </a:p>
        </p:txBody>
      </p:sp>
    </p:spTree>
    <p:extLst>
      <p:ext uri="{BB962C8B-B14F-4D97-AF65-F5344CB8AC3E}">
        <p14:creationId xmlns:p14="http://schemas.microsoft.com/office/powerpoint/2010/main" xmlns="" val="289692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5024718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057400" y="1295401"/>
            <a:ext cx="2819400" cy="294322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828800" y="4350148"/>
            <a:ext cx="5943600" cy="1323439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   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আলোচ্য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বিষয়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–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লেখক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পরিচিতি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পরিচতি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57400" y="1295398"/>
            <a:ext cx="2838450" cy="294322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s-IN" sz="3600" dirty="0">
                <a:latin typeface="NikoshBAN" pitchFamily="2" charset="0"/>
                <a:cs typeface="NikoshBAN" pitchFamily="2" charset="0"/>
              </a:rPr>
              <a:t>‘তাহারেই পড়ে মনে</a:t>
            </a:r>
            <a:r>
              <a:rPr lang="as-IN" sz="3600" dirty="0" smtClean="0">
                <a:latin typeface="NikoshBAN" pitchFamily="2" charset="0"/>
                <a:cs typeface="NikoshBAN" pitchFamily="2" charset="0"/>
              </a:rPr>
              <a:t>’</a:t>
            </a:r>
            <a:endParaRPr lang="en-US" sz="36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সুফিয়া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কামাল</a:t>
            </a:r>
            <a:endParaRPr lang="as-IN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858000" y="533400"/>
            <a:ext cx="1600200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FF00"/>
                </a:solidFill>
                <a:latin typeface="SutonnyMJ" pitchFamily="2" charset="0"/>
              </a:rPr>
              <a:t>২/১</a:t>
            </a:r>
            <a:endParaRPr lang="en-US" sz="4400" dirty="0">
              <a:solidFill>
                <a:srgbClr val="FFFF00"/>
              </a:solidFill>
              <a:latin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376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762000"/>
            <a:ext cx="5029199" cy="9233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         </a:t>
            </a:r>
            <a:r>
              <a:rPr lang="en-US" sz="5400" b="1" dirty="0" err="1" smtClean="0">
                <a:latin typeface="NikoshBAN" pitchFamily="2" charset="0"/>
                <a:cs typeface="NikoshBAN" pitchFamily="2" charset="0"/>
              </a:rPr>
              <a:t>শিখন</a:t>
            </a:r>
            <a:r>
              <a:rPr lang="en-US" sz="5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atin typeface="NikoshBAN" pitchFamily="2" charset="0"/>
                <a:cs typeface="NikoshBAN" pitchFamily="2" charset="0"/>
              </a:rPr>
              <a:t>ফল</a:t>
            </a:r>
            <a:endParaRPr lang="en-US" sz="54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08860" y="1961251"/>
            <a:ext cx="1340610" cy="1219200"/>
          </a:xfrm>
          <a:prstGeom prst="rect">
            <a:avLst/>
          </a:prstGeom>
        </p:spPr>
      </p:pic>
      <p:sp>
        <p:nvSpPr>
          <p:cNvPr id="5" name="Vertical Scroll 4"/>
          <p:cNvSpPr/>
          <p:nvPr/>
        </p:nvSpPr>
        <p:spPr>
          <a:xfrm>
            <a:off x="1232162" y="3242537"/>
            <a:ext cx="6997437" cy="2667000"/>
          </a:xfrm>
          <a:prstGeom prst="verticalScroll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n 5"/>
          <p:cNvSpPr/>
          <p:nvPr/>
        </p:nvSpPr>
        <p:spPr>
          <a:xfrm>
            <a:off x="2191151" y="3873058"/>
            <a:ext cx="304800" cy="304800"/>
          </a:xfrm>
          <a:prstGeom prst="sun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495950" y="3794626"/>
            <a:ext cx="53046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s-IN" sz="2400" b="1" dirty="0" smtClean="0">
                <a:latin typeface="NikoshBAN" pitchFamily="2" charset="0"/>
                <a:cs typeface="NikoshBAN" pitchFamily="2" charset="0"/>
              </a:rPr>
              <a:t>কবি ও কবি পরিচিতি ব্যাখ্যা করতে পারবে</a:t>
            </a:r>
            <a:endParaRPr lang="as-IN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65019" y="5021309"/>
            <a:ext cx="41937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s-IN" sz="2400" b="1" dirty="0" smtClean="0">
                <a:latin typeface="NikoshBAN" pitchFamily="2" charset="0"/>
                <a:cs typeface="NikoshBAN" pitchFamily="2" charset="0"/>
              </a:rPr>
              <a:t>শব্দের অর্থ বিশ্লেষণ করতে পারবে</a:t>
            </a:r>
            <a:endParaRPr lang="as-IN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79882" y="4358545"/>
            <a:ext cx="4600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s-IN" sz="2400" b="1" dirty="0" smtClean="0">
                <a:latin typeface="NikoshBAN" pitchFamily="2" charset="0"/>
                <a:cs typeface="NikoshBAN" pitchFamily="2" charset="0"/>
              </a:rPr>
              <a:t>পাঠ পরিচিতি ব্যাখ্যা করতে পারবে।</a:t>
            </a:r>
            <a:endParaRPr lang="as-IN" sz="24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9245" y="4455849"/>
            <a:ext cx="328613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9245" y="5105400"/>
            <a:ext cx="328613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8052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5454" y="1421883"/>
            <a:ext cx="2524264" cy="17543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as-IN" sz="2800" dirty="0" smtClean="0">
                <a:latin typeface="NikoshBAN" pitchFamily="2" charset="0"/>
                <a:cs typeface="NikoshBAN" pitchFamily="2" charset="0"/>
              </a:rPr>
              <a:t>জন্ম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ঃ</a:t>
            </a:r>
            <a:endParaRPr lang="as-IN" sz="2800" dirty="0">
              <a:latin typeface="NikoshBAN" pitchFamily="2" charset="0"/>
              <a:cs typeface="NikoshBAN" pitchFamily="2" charset="0"/>
            </a:endParaRPr>
          </a:p>
          <a:p>
            <a:r>
              <a:rPr lang="as-IN" sz="2000" dirty="0" smtClean="0">
                <a:latin typeface="NikoshBAN" pitchFamily="2" charset="0"/>
                <a:cs typeface="NikoshBAN" pitchFamily="2" charset="0"/>
              </a:rPr>
              <a:t>সুফি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য়া</a:t>
            </a:r>
            <a:r>
              <a:rPr lang="as-IN" sz="2000" dirty="0" smtClean="0">
                <a:latin typeface="NikoshBAN" pitchFamily="2" charset="0"/>
                <a:cs typeface="NikoshBAN" pitchFamily="2" charset="0"/>
              </a:rPr>
              <a:t>কামাল </a:t>
            </a:r>
            <a:r>
              <a:rPr lang="as-IN" sz="2000" dirty="0">
                <a:latin typeface="NikoshBAN" pitchFamily="2" charset="0"/>
                <a:cs typeface="NikoshBAN" pitchFamily="2" charset="0"/>
              </a:rPr>
              <a:t>১৯১১ সালের ২০ জুন বরিশালের </a:t>
            </a:r>
            <a:r>
              <a:rPr lang="as-IN" sz="2000" dirty="0" smtClean="0">
                <a:latin typeface="NikoshBAN" pitchFamily="2" charset="0"/>
                <a:cs typeface="NikoshBAN" pitchFamily="2" charset="0"/>
              </a:rPr>
              <a:t>শা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য়ে</a:t>
            </a:r>
            <a:r>
              <a:rPr lang="as-IN" sz="2000" dirty="0" smtClean="0">
                <a:latin typeface="NikoshBAN" pitchFamily="2" charset="0"/>
                <a:cs typeface="NikoshBAN" pitchFamily="2" charset="0"/>
              </a:rPr>
              <a:t>স্তাবাদে </a:t>
            </a:r>
            <a:r>
              <a:rPr lang="as-IN" sz="2000" dirty="0">
                <a:latin typeface="NikoshBAN" pitchFamily="2" charset="0"/>
                <a:cs typeface="NikoshBAN" pitchFamily="2" charset="0"/>
              </a:rPr>
              <a:t>মামার </a:t>
            </a:r>
            <a:r>
              <a:rPr lang="as-IN" sz="2000" dirty="0" smtClean="0"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ড়ি</a:t>
            </a:r>
            <a:r>
              <a:rPr lang="as-IN" sz="2000" dirty="0" smtClean="0">
                <a:latin typeface="NikoshBAN" pitchFamily="2" charset="0"/>
                <a:cs typeface="NikoshBAN" pitchFamily="2" charset="0"/>
              </a:rPr>
              <a:t>তে </a:t>
            </a:r>
            <a:r>
              <a:rPr lang="as-IN" sz="2000" dirty="0">
                <a:latin typeface="NikoshBAN" pitchFamily="2" charset="0"/>
                <a:cs typeface="NikoshBAN" pitchFamily="2" charset="0"/>
              </a:rPr>
              <a:t>জন্মগ্রহণ করেন।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27894" y="381000"/>
            <a:ext cx="4724400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s-IN" sz="2400" dirty="0" smtClean="0">
                <a:latin typeface="NikoshBAN" pitchFamily="2" charset="0"/>
                <a:cs typeface="NikoshBAN" pitchFamily="2" charset="0"/>
              </a:rPr>
              <a:t>সুফি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য়া</a:t>
            </a:r>
            <a:r>
              <a:rPr lang="as-IN" sz="2400" dirty="0" smtClean="0">
                <a:latin typeface="NikoshBAN" pitchFamily="2" charset="0"/>
                <a:cs typeface="NikoshBAN" pitchFamily="2" charset="0"/>
              </a:rPr>
              <a:t> কামাল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as-IN" sz="2400" dirty="0" smtClean="0">
                <a:latin typeface="NikoshBAN" pitchFamily="2" charset="0"/>
                <a:cs typeface="NikoshBAN" pitchFamily="2" charset="0"/>
              </a:rPr>
              <a:t>বাংলাদেশের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বিশিষ্ট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মহিলা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as-IN" sz="2400" dirty="0" smtClean="0">
                <a:latin typeface="NikoshBAN" pitchFamily="2" charset="0"/>
                <a:cs typeface="NikoshBAN" pitchFamily="2" charset="0"/>
              </a:rPr>
              <a:t>কবি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as-IN" sz="2400" dirty="0" smtClean="0">
                <a:latin typeface="NikoshBAN" pitchFamily="2" charset="0"/>
                <a:cs typeface="NikoshBAN" pitchFamily="2" charset="0"/>
              </a:rPr>
              <a:t>ও </a:t>
            </a:r>
            <a:r>
              <a:rPr lang="as-IN" sz="2400" dirty="0">
                <a:latin typeface="NikoshBAN" pitchFamily="2" charset="0"/>
                <a:cs typeface="NikoshBAN" pitchFamily="2" charset="0"/>
              </a:rPr>
              <a:t>নারী আন্দোলনের অন্যতম </a:t>
            </a:r>
            <a:r>
              <a:rPr lang="as-IN" sz="2400" dirty="0" smtClean="0">
                <a:latin typeface="NikoshBAN" pitchFamily="2" charset="0"/>
                <a:cs typeface="NikoshBAN" pitchFamily="2" charset="0"/>
              </a:rPr>
              <a:t>পথিকৃৎ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07788" y="1614860"/>
            <a:ext cx="2286000" cy="166174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তাঁর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পৈত্রিক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নিবাস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কুমিল্লা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as-IN" sz="2000" dirty="0" smtClean="0">
                <a:latin typeface="NikoshBAN" pitchFamily="2" charset="0"/>
                <a:cs typeface="NikoshBAN" pitchFamily="2" charset="0"/>
              </a:rPr>
              <a:t>তাঁর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as-IN" sz="2000" dirty="0" smtClean="0">
                <a:latin typeface="NikoshBAN" pitchFamily="2" charset="0"/>
                <a:cs typeface="NikoshBAN" pitchFamily="2" charset="0"/>
              </a:rPr>
              <a:t>পিতার </a:t>
            </a:r>
            <a:r>
              <a:rPr lang="as-IN" sz="2000" dirty="0">
                <a:latin typeface="NikoshBAN" pitchFamily="2" charset="0"/>
                <a:cs typeface="NikoshBAN" pitchFamily="2" charset="0"/>
              </a:rPr>
              <a:t>নাম </a:t>
            </a:r>
            <a:r>
              <a:rPr lang="as-IN" sz="2000" dirty="0" smtClean="0">
                <a:latin typeface="NikoshBAN" pitchFamily="2" charset="0"/>
                <a:cs typeface="NikoshBAN" pitchFamily="2" charset="0"/>
              </a:rPr>
              <a:t>সৈ</a:t>
            </a:r>
            <a:r>
              <a:rPr lang="en-US" sz="2000" dirty="0">
                <a:latin typeface="NikoshBAN" pitchFamily="2" charset="0"/>
                <a:cs typeface="NikoshBAN" pitchFamily="2" charset="0"/>
              </a:rPr>
              <a:t>য়</a:t>
            </a:r>
            <a:r>
              <a:rPr lang="as-IN" sz="2000" dirty="0" smtClean="0">
                <a:latin typeface="NikoshBAN" pitchFamily="2" charset="0"/>
                <a:cs typeface="NikoshBAN" pitchFamily="2" charset="0"/>
              </a:rPr>
              <a:t>দ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as-IN" sz="2000" dirty="0" smtClean="0">
                <a:latin typeface="NikoshBAN" pitchFamily="2" charset="0"/>
                <a:cs typeface="NikoshBAN" pitchFamily="2" charset="0"/>
              </a:rPr>
              <a:t>আব্দুল বারী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মায়ের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সাবেরা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বেগম</a:t>
            </a:r>
            <a:r>
              <a:rPr lang="en-US" sz="2000" dirty="0"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sp>
        <p:nvSpPr>
          <p:cNvPr id="6" name="Rectangle 5"/>
          <p:cNvSpPr/>
          <p:nvPr/>
        </p:nvSpPr>
        <p:spPr>
          <a:xfrm>
            <a:off x="6288176" y="3421320"/>
            <a:ext cx="2286000" cy="193899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as-IN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বাঙালি মুসলমান নারীরা যখন বন্দী জীবন কাটাতো সেই সময় পারিবারিক নানা উত্থান পতনের মাঝেও তিনি স্বশিক্ষায় শিক্ষিত হয়েছেন।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7988" y="2057400"/>
            <a:ext cx="2764212" cy="3293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25333" y="5791200"/>
            <a:ext cx="2994212" cy="83099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as-IN" sz="3600" b="1" dirty="0" smtClean="0">
                <a:latin typeface="NikoshBAN" pitchFamily="2" charset="0"/>
                <a:cs typeface="NikoshBAN" pitchFamily="2" charset="0"/>
              </a:rPr>
              <a:t>সুফিয়া </a:t>
            </a:r>
            <a:r>
              <a:rPr lang="as-IN" sz="3600" b="1" dirty="0">
                <a:latin typeface="NikoshBAN" pitchFamily="2" charset="0"/>
                <a:cs typeface="NikoshBAN" pitchFamily="2" charset="0"/>
              </a:rPr>
              <a:t>কামাল</a:t>
            </a:r>
          </a:p>
        </p:txBody>
      </p:sp>
      <p:sp>
        <p:nvSpPr>
          <p:cNvPr id="9" name="Rectangle 8"/>
          <p:cNvSpPr/>
          <p:nvPr/>
        </p:nvSpPr>
        <p:spPr>
          <a:xfrm>
            <a:off x="6320952" y="3357097"/>
            <a:ext cx="2259671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as-IN" sz="2000" dirty="0">
                <a:latin typeface="NikoshBAN" pitchFamily="2" charset="0"/>
                <a:cs typeface="NikoshBAN" pitchFamily="2" charset="0"/>
              </a:rPr>
              <a:t>মাত্র বার বছর বয়সে তাঁকে সৈয়দ নেহাল হোসেনের সাথে বিয়ে দেয়া হয়। নেহাল অপেক্ষাকৃত আধুনিকমনস্ক ছিলেন, তিনি সুফিয়া কামালকে সাহিত্যপাঠে উৎসাহিত করেন।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9854" y="3421320"/>
            <a:ext cx="2524125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9142" y="3353058"/>
            <a:ext cx="228600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477001" y="3439564"/>
            <a:ext cx="1945748" cy="206210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s-IN" sz="2000" dirty="0">
                <a:latin typeface="NikoshBAN" pitchFamily="2" charset="0"/>
                <a:cs typeface="NikoshBAN" pitchFamily="2" charset="0"/>
              </a:rPr>
              <a:t>পরবর্তীকালে সাহিত্য সাধনা ও নারী আন্দোলনে ব্রতী হয়ে </a:t>
            </a:r>
            <a:r>
              <a:rPr lang="as-IN" sz="2400" dirty="0">
                <a:latin typeface="NikoshBAN" pitchFamily="2" charset="0"/>
                <a:cs typeface="NikoshBAN" pitchFamily="2" charset="0"/>
              </a:rPr>
              <a:t>জননী সাহসিকা </a:t>
            </a:r>
            <a:r>
              <a:rPr lang="as-IN" sz="2000" dirty="0">
                <a:latin typeface="NikoshBAN" pitchFamily="2" charset="0"/>
                <a:cs typeface="NikoshBAN" pitchFamily="2" charset="0"/>
              </a:rPr>
              <a:t>সম্ভাষণে  ভূষিত হয়েছেন।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969" y="3386296"/>
            <a:ext cx="2524264" cy="240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715454" y="3421320"/>
            <a:ext cx="2524264" cy="298543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s-IN" sz="2800" dirty="0">
                <a:latin typeface="NikoshBAN" pitchFamily="2" charset="0"/>
                <a:cs typeface="NikoshBAN" pitchFamily="2" charset="0"/>
              </a:rPr>
              <a:t>মৃত্যু</a:t>
            </a:r>
          </a:p>
          <a:p>
            <a:r>
              <a:rPr lang="as-IN" sz="2000" dirty="0">
                <a:latin typeface="NikoshBAN" pitchFamily="2" charset="0"/>
                <a:cs typeface="NikoshBAN" pitchFamily="2" charset="0"/>
              </a:rPr>
              <a:t>১৯৯৯ সালে ২০শে নভেম্বর </a:t>
            </a:r>
            <a:r>
              <a:rPr lang="as-IN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as-IN" sz="2000" dirty="0">
                <a:latin typeface="NikoshBAN" pitchFamily="2" charset="0"/>
                <a:cs typeface="NikoshBAN" pitchFamily="2" charset="0"/>
              </a:rPr>
              <a:t>এই অনন্য নারী মৃত্যুবরণ করেন। সম্পূর্ণ রাষ্ট্রীয় মর্যাদায় ২৮শে নভেম্বর তাঁর ইচ্ছা অনুযায়ী তাঁকে আজিমপুর কবরস্থানে সমাহিত করা হয়। </a:t>
            </a:r>
          </a:p>
        </p:txBody>
      </p:sp>
    </p:spTree>
    <p:extLst>
      <p:ext uri="{BB962C8B-B14F-4D97-AF65-F5344CB8AC3E}">
        <p14:creationId xmlns:p14="http://schemas.microsoft.com/office/powerpoint/2010/main" xmlns="" val="279304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8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4" grpId="0" animBg="1"/>
      <p:bldP spid="4" grpId="1" animBg="1"/>
      <p:bldP spid="9" grpId="0" animBg="1"/>
      <p:bldP spid="9" grpId="1" animBg="1"/>
      <p:bldP spid="10" grpId="0" animBg="1"/>
      <p:bldP spid="10" grpId="1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024" y="493094"/>
            <a:ext cx="1806947" cy="2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 rot="211796">
            <a:off x="1600200" y="2948264"/>
            <a:ext cx="3886200" cy="769441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as-IN" sz="4400" b="1" dirty="0" smtClean="0">
                <a:latin typeface="NikoshBAN" pitchFamily="2" charset="0"/>
                <a:cs typeface="NikoshBAN" pitchFamily="2" charset="0"/>
              </a:rPr>
              <a:t>সাহিত্য </a:t>
            </a:r>
            <a:r>
              <a:rPr lang="as-IN" sz="4400" b="1" dirty="0">
                <a:latin typeface="NikoshBAN" pitchFamily="2" charset="0"/>
                <a:cs typeface="NikoshBAN" pitchFamily="2" charset="0"/>
              </a:rPr>
              <a:t>কর্ম</a:t>
            </a:r>
            <a:endParaRPr lang="en-US" sz="44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772" y="482362"/>
            <a:ext cx="1791867" cy="2354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5764" y="493094"/>
            <a:ext cx="1931987" cy="25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2040" y="482362"/>
            <a:ext cx="1981200" cy="2477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7305" y="419553"/>
            <a:ext cx="1993900" cy="2540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6554" y="459880"/>
            <a:ext cx="1771650" cy="2500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8096" y="448073"/>
            <a:ext cx="1824806" cy="250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1955" y="4090853"/>
            <a:ext cx="1715350" cy="2510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6574" y="1554001"/>
            <a:ext cx="2425700" cy="27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52040" y="4273388"/>
            <a:ext cx="1632687" cy="195257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ভ্রমণ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কাহিনী</a:t>
            </a:r>
            <a:endParaRPr lang="en-US" sz="24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সোভিয়েতের</a:t>
            </a:r>
            <a:r>
              <a:rPr lang="en-US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দিনগুলি</a:t>
            </a:r>
            <a:endParaRPr lang="en-US" sz="20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সুফিয়া</a:t>
            </a:r>
            <a:r>
              <a:rPr lang="en-US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কামাল</a:t>
            </a:r>
            <a:endParaRPr lang="en-US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8170" y="4018579"/>
            <a:ext cx="1468081" cy="2514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7884" y="4018579"/>
            <a:ext cx="1486552" cy="2669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9531" y="4081194"/>
            <a:ext cx="1860637" cy="2566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2249" y="4090853"/>
            <a:ext cx="1890713" cy="2602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4436" y="3990520"/>
            <a:ext cx="2090737" cy="269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2994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734861" y="609600"/>
            <a:ext cx="2045817" cy="184224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s-IN" dirty="0"/>
              <a:t> </a:t>
            </a:r>
            <a:r>
              <a:rPr lang="as-IN" sz="24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বাংলা একাডেমী পুরস্কার (১৯৬২)</a:t>
            </a:r>
            <a:endParaRPr lang="en-US" sz="24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791200" y="609600"/>
            <a:ext cx="2203445" cy="1804987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নাসির</a:t>
            </a:r>
            <a:r>
              <a:rPr lang="en-US" sz="24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উদ্দীন</a:t>
            </a:r>
            <a:r>
              <a:rPr lang="en-US" sz="24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স্বর্ণপদক</a:t>
            </a:r>
            <a:endParaRPr lang="as-IN" sz="24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360282" y="572285"/>
            <a:ext cx="2133600" cy="183611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s-IN" dirty="0"/>
              <a:t> </a:t>
            </a:r>
            <a:r>
              <a:rPr lang="as-IN" sz="24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একুশে পদক (১৯৭৬)</a:t>
            </a:r>
            <a:endParaRPr lang="en-US" sz="24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61692" y="3923795"/>
            <a:ext cx="2317376" cy="21336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s-IN" b="1" dirty="0"/>
              <a:t> </a:t>
            </a:r>
            <a:r>
              <a:rPr lang="as-IN" sz="24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বেগম </a:t>
            </a:r>
            <a:r>
              <a:rPr lang="as-IN" sz="24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রোকে</a:t>
            </a:r>
            <a:r>
              <a:rPr lang="en-US" sz="24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য়া</a:t>
            </a:r>
            <a:r>
              <a:rPr lang="as-IN" sz="24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as-IN" sz="24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পদক (১৯৯২)</a:t>
            </a:r>
            <a:endParaRPr lang="en-US" sz="24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60282" y="3957065"/>
            <a:ext cx="2325396" cy="2062735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s-IN" sz="24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জাতী</a:t>
            </a:r>
            <a:r>
              <a:rPr lang="en-US" sz="24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য়</a:t>
            </a:r>
            <a:r>
              <a:rPr lang="as-IN" sz="24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কবিতা </a:t>
            </a:r>
            <a:r>
              <a:rPr lang="as-IN" sz="24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পরিষদ পুরস্কার (১৯৯৫)</a:t>
            </a:r>
          </a:p>
        </p:txBody>
      </p:sp>
      <p:sp>
        <p:nvSpPr>
          <p:cNvPr id="13" name="Oval 12"/>
          <p:cNvSpPr/>
          <p:nvPr/>
        </p:nvSpPr>
        <p:spPr>
          <a:xfrm>
            <a:off x="5948119" y="3989294"/>
            <a:ext cx="2352626" cy="200260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s-IN" sz="24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স্বাধীনতা দিবস পদক (১৯৯৭)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62200" y="2667000"/>
            <a:ext cx="4572000" cy="76944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   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পুরস্কার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সমূহ</a:t>
            </a:r>
            <a:endParaRPr lang="en-US" sz="44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309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7400" y="1159219"/>
            <a:ext cx="4648200" cy="83099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s-IN" sz="4800" b="1" dirty="0" smtClean="0">
                <a:latin typeface="NikoshBAN" pitchFamily="2" charset="0"/>
                <a:cs typeface="NikoshBAN" pitchFamily="2" charset="0"/>
              </a:rPr>
              <a:t>উৎস </a:t>
            </a:r>
            <a:r>
              <a:rPr lang="as-IN" sz="4800" b="1" dirty="0">
                <a:latin typeface="NikoshBAN" pitchFamily="2" charset="0"/>
                <a:cs typeface="NikoshBAN" pitchFamily="2" charset="0"/>
              </a:rPr>
              <a:t>ও পরিচিতি</a:t>
            </a:r>
            <a:endParaRPr lang="en-US" sz="4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" y="2133600"/>
            <a:ext cx="7696200" cy="37856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as-IN" sz="4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'তাহারেই পড়ে মনে' কবিতাটি বেগম সুফিয়া কামালের উদাত্ত পৃথিবী কাব্যগ্রন্থ থেকে নেয়া হয়েছে। কবিতাটি প্রথম ছাপা হয় মাসিক মোহাম্মদী পত্রিকায় ১৯৩৫ খ্রিস্টাব্দে। এটি সংকলিত হয়েছে ‘সাঝেঁর মায়া’ কাব্যগ্রন্থে।	</a:t>
            </a:r>
          </a:p>
        </p:txBody>
      </p:sp>
    </p:spTree>
    <p:extLst>
      <p:ext uri="{BB962C8B-B14F-4D97-AF65-F5344CB8AC3E}">
        <p14:creationId xmlns:p14="http://schemas.microsoft.com/office/powerpoint/2010/main" xmlns="" val="67621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1932</TotalTime>
  <Words>584</Words>
  <Application>Microsoft Office PowerPoint</Application>
  <PresentationFormat>On-screen Show (4:3)</PresentationFormat>
  <Paragraphs>79</Paragraphs>
  <Slides>19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Packager Shell Object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Lotus Computer</cp:lastModifiedBy>
  <cp:revision>90</cp:revision>
  <dcterms:created xsi:type="dcterms:W3CDTF">2014-11-08T06:14:46Z</dcterms:created>
  <dcterms:modified xsi:type="dcterms:W3CDTF">2016-12-22T18:18:25Z</dcterms:modified>
</cp:coreProperties>
</file>